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rawings/drawing3.xml" ContentType="application/vnd.openxmlformats-officedocument.drawingml.chartshape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75" r:id="rId3"/>
    <p:sldId id="258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0" r:id="rId17"/>
    <p:sldId id="271" r:id="rId18"/>
    <p:sldId id="273" r:id="rId19"/>
    <p:sldId id="274" r:id="rId2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063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List_aplikace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List_aplikace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Office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List_aplikace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Office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List_aplikace_Microsoft_Office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s-CZ"/>
  <c:chart>
    <c:plotArea>
      <c:layout>
        <c:manualLayout>
          <c:layoutTarget val="inner"/>
          <c:xMode val="edge"/>
          <c:yMode val="edge"/>
          <c:x val="8.1207482993197411E-2"/>
          <c:y val="4.3536107748800512E-2"/>
          <c:w val="0.72014114307140253"/>
          <c:h val="0.76982553400065346"/>
        </c:manualLayout>
      </c:layout>
      <c:barChart>
        <c:barDir val="col"/>
        <c:grouping val="clustered"/>
        <c:ser>
          <c:idx val="0"/>
          <c:order val="0"/>
          <c:tx>
            <c:strRef>
              <c:f>List1!$B$1</c:f>
              <c:strCache>
                <c:ptCount val="1"/>
                <c:pt idx="0">
                  <c:v>Sloupec1</c:v>
                </c:pt>
              </c:strCache>
            </c:strRef>
          </c:tx>
          <c:cat>
            <c:strRef>
              <c:f>List1!$A$2:$A$4</c:f>
              <c:strCache>
                <c:ptCount val="3"/>
                <c:pt idx="0">
                  <c:v>Privátní</c:v>
                </c:pt>
                <c:pt idx="1">
                  <c:v>Státní</c:v>
                </c:pt>
                <c:pt idx="2">
                  <c:v>Jiné</c:v>
                </c:pt>
              </c:strCache>
            </c:strRef>
          </c:cat>
          <c:val>
            <c:numRef>
              <c:f>List1!$B$2:$B$4</c:f>
              <c:numCache>
                <c:formatCode>General</c:formatCode>
                <c:ptCount val="3"/>
                <c:pt idx="0">
                  <c:v>59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Sloupec2</c:v>
                </c:pt>
              </c:strCache>
            </c:strRef>
          </c:tx>
          <c:cat>
            <c:strRef>
              <c:f>List1!$A$2:$A$4</c:f>
              <c:strCache>
                <c:ptCount val="3"/>
                <c:pt idx="0">
                  <c:v>Privátní</c:v>
                </c:pt>
                <c:pt idx="1">
                  <c:v>Státní</c:v>
                </c:pt>
                <c:pt idx="2">
                  <c:v>Jiné</c:v>
                </c:pt>
              </c:strCache>
            </c:strRef>
          </c:cat>
          <c:val>
            <c:numRef>
              <c:f>List1!$C$2:$C$4</c:f>
              <c:numCache>
                <c:formatCode>General</c:formatCode>
                <c:ptCount val="3"/>
                <c:pt idx="0">
                  <c:v>0</c:v>
                </c:pt>
                <c:pt idx="1">
                  <c:v>34</c:v>
                </c:pt>
                <c:pt idx="2">
                  <c:v>0</c:v>
                </c:pt>
              </c:numCache>
            </c:numRef>
          </c:val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Sloupec3</c:v>
                </c:pt>
              </c:strCache>
            </c:strRef>
          </c:tx>
          <c:cat>
            <c:strRef>
              <c:f>List1!$A$2:$A$4</c:f>
              <c:strCache>
                <c:ptCount val="3"/>
                <c:pt idx="0">
                  <c:v>Privátní</c:v>
                </c:pt>
                <c:pt idx="1">
                  <c:v>Státní</c:v>
                </c:pt>
                <c:pt idx="2">
                  <c:v>Jiné</c:v>
                </c:pt>
              </c:strCache>
            </c:strRef>
          </c:cat>
          <c:val>
            <c:numRef>
              <c:f>List1!$D$2:$D$4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7</c:v>
                </c:pt>
              </c:numCache>
            </c:numRef>
          </c:val>
        </c:ser>
        <c:axId val="67824640"/>
        <c:axId val="67838720"/>
      </c:barChart>
      <c:catAx>
        <c:axId val="67824640"/>
        <c:scaling>
          <c:orientation val="minMax"/>
        </c:scaling>
        <c:delete val="1"/>
        <c:axPos val="b"/>
        <c:tickLblPos val="nextTo"/>
        <c:crossAx val="67838720"/>
        <c:crosses val="autoZero"/>
        <c:auto val="1"/>
        <c:lblAlgn val="ctr"/>
        <c:lblOffset val="100"/>
      </c:catAx>
      <c:valAx>
        <c:axId val="67838720"/>
        <c:scaling>
          <c:orientation val="minMax"/>
        </c:scaling>
        <c:axPos val="l"/>
        <c:majorGridlines/>
        <c:numFmt formatCode="General" sourceLinked="1"/>
        <c:tickLblPos val="nextTo"/>
        <c:crossAx val="678246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97141665327548343"/>
          <c:y val="0.60652614840083097"/>
          <c:w val="1.8379265091863543E-2"/>
          <c:h val="1.1051732539947181E-2"/>
        </c:manualLayout>
      </c:layout>
    </c:legend>
    <c:plotVisOnly val="1"/>
  </c:chart>
  <c:txPr>
    <a:bodyPr/>
    <a:lstStyle/>
    <a:p>
      <a:pPr>
        <a:defRPr sz="1800"/>
      </a:pPr>
      <a:endParaRPr lang="cs-CZ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s-CZ"/>
  <c:chart>
    <c:autoTitleDeleted val="1"/>
    <c:plotArea>
      <c:layout>
        <c:manualLayout>
          <c:layoutTarget val="inner"/>
          <c:xMode val="edge"/>
          <c:yMode val="edge"/>
          <c:x val="5.8154036482893808E-2"/>
          <c:y val="0.11745898536105565"/>
          <c:w val="0.51758923316310379"/>
          <c:h val="0.77018894168489205"/>
        </c:manualLayout>
      </c:layout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Pracoviště</c:v>
                </c:pt>
              </c:strCache>
            </c:strRef>
          </c:tx>
          <c:explosion val="1"/>
          <c:cat>
            <c:strRef>
              <c:f>List1!$A$2:$A$7</c:f>
              <c:strCache>
                <c:ptCount val="6"/>
                <c:pt idx="0">
                  <c:v>1 rok</c:v>
                </c:pt>
                <c:pt idx="1">
                  <c:v>2 roky</c:v>
                </c:pt>
                <c:pt idx="2">
                  <c:v>3 roky</c:v>
                </c:pt>
                <c:pt idx="3">
                  <c:v>4 roky</c:v>
                </c:pt>
                <c:pt idx="4">
                  <c:v>5-9 roků</c:v>
                </c:pt>
                <c:pt idx="5">
                  <c:v>10 a více</c:v>
                </c:pt>
              </c:strCache>
            </c:strRef>
          </c:cat>
          <c:val>
            <c:numRef>
              <c:f>List1!$B$2:$B$7</c:f>
              <c:numCache>
                <c:formatCode>General</c:formatCode>
                <c:ptCount val="6"/>
                <c:pt idx="0">
                  <c:v>15</c:v>
                </c:pt>
                <c:pt idx="1">
                  <c:v>15</c:v>
                </c:pt>
                <c:pt idx="2">
                  <c:v>16</c:v>
                </c:pt>
                <c:pt idx="3">
                  <c:v>11</c:v>
                </c:pt>
                <c:pt idx="4">
                  <c:v>7</c:v>
                </c:pt>
                <c:pt idx="5">
                  <c:v>3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1494649063876783"/>
          <c:y val="0.13137994603963968"/>
          <c:w val="0.373225294921678"/>
          <c:h val="0.76057286689395776"/>
        </c:manualLayout>
      </c:layout>
      <c:txPr>
        <a:bodyPr/>
        <a:lstStyle/>
        <a:p>
          <a:pPr>
            <a:defRPr sz="3200">
              <a:latin typeface="Century" pitchFamily="18" charset="0"/>
            </a:defRPr>
          </a:pPr>
          <a:endParaRPr lang="cs-CZ"/>
        </a:p>
      </c:txPr>
    </c:legend>
    <c:plotVisOnly val="1"/>
  </c:chart>
  <c:txPr>
    <a:bodyPr/>
    <a:lstStyle/>
    <a:p>
      <a:pPr>
        <a:defRPr sz="1800"/>
      </a:pPr>
      <a:endParaRPr lang="cs-CZ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s-CZ"/>
  <c:chart>
    <c:autoTitleDeleted val="1"/>
    <c:plotArea>
      <c:layout/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cat>
            <c:strRef>
              <c:f>List1!$A$2:$A$3</c:f>
              <c:strCache>
                <c:ptCount val="2"/>
                <c:pt idx="0">
                  <c:v>Audiologická sestra</c:v>
                </c:pt>
                <c:pt idx="1">
                  <c:v>Lékař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65</c:v>
                </c:pt>
                <c:pt idx="1">
                  <c:v>15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egendEntry>
        <c:idx val="0"/>
        <c:txPr>
          <a:bodyPr/>
          <a:lstStyle/>
          <a:p>
            <a:pPr>
              <a:defRPr sz="4400">
                <a:latin typeface="Century" pitchFamily="18" charset="0"/>
              </a:defRPr>
            </a:pPr>
            <a:endParaRPr lang="cs-CZ"/>
          </a:p>
        </c:txPr>
      </c:legendEntry>
      <c:legendEntry>
        <c:idx val="1"/>
        <c:txPr>
          <a:bodyPr/>
          <a:lstStyle/>
          <a:p>
            <a:pPr>
              <a:defRPr sz="4400">
                <a:latin typeface="Century" pitchFamily="18" charset="0"/>
              </a:defRPr>
            </a:pPr>
            <a:endParaRPr lang="cs-CZ"/>
          </a:p>
        </c:txPr>
      </c:legendEntry>
      <c:layout>
        <c:manualLayout>
          <c:xMode val="edge"/>
          <c:yMode val="edge"/>
          <c:x val="0.24592356885346983"/>
          <c:y val="0.3451759214137321"/>
          <c:w val="0.75237569815422434"/>
          <c:h val="0.32387945317910244"/>
        </c:manualLayout>
      </c:layout>
      <c:txPr>
        <a:bodyPr/>
        <a:lstStyle/>
        <a:p>
          <a:pPr>
            <a:defRPr sz="6000">
              <a:latin typeface="Blue Highway" pitchFamily="2" charset="-18"/>
            </a:defRPr>
          </a:pPr>
          <a:endParaRPr lang="cs-CZ"/>
        </a:p>
      </c:txPr>
    </c:legend>
    <c:plotVisOnly val="1"/>
  </c:chart>
  <c:txPr>
    <a:bodyPr/>
    <a:lstStyle/>
    <a:p>
      <a:pPr>
        <a:defRPr sz="1800"/>
      </a:pPr>
      <a:endParaRPr lang="cs-CZ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s-CZ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Sloupec1</c:v>
                </c:pt>
              </c:strCache>
            </c:strRef>
          </c:tx>
          <c:explosion val="25"/>
          <c:cat>
            <c:numRef>
              <c:f>List1!$A$2:$A$6</c:f>
              <c:numCache>
                <c:formatCode>0%</c:formatCode>
                <c:ptCount val="5"/>
                <c:pt idx="0">
                  <c:v>0.24000000000000013</c:v>
                </c:pt>
                <c:pt idx="1">
                  <c:v>0.24000000000000013</c:v>
                </c:pt>
                <c:pt idx="2">
                  <c:v>0.35000000000000026</c:v>
                </c:pt>
                <c:pt idx="3">
                  <c:v>0.1</c:v>
                </c:pt>
                <c:pt idx="4">
                  <c:v>7.0000000000000021E-2</c:v>
                </c:pt>
              </c:numCache>
            </c:numRef>
          </c:cat>
          <c:val>
            <c:numRef>
              <c:f>List1!$B$2:$B$6</c:f>
              <c:numCache>
                <c:formatCode>General</c:formatCode>
                <c:ptCount val="5"/>
                <c:pt idx="0">
                  <c:v>17</c:v>
                </c:pt>
                <c:pt idx="1">
                  <c:v>17</c:v>
                </c:pt>
                <c:pt idx="2">
                  <c:v>24</c:v>
                </c:pt>
                <c:pt idx="3">
                  <c:v>7</c:v>
                </c:pt>
                <c:pt idx="4">
                  <c:v>5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cs-CZ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s-CZ"/>
  <c:chart>
    <c:view3D>
      <c:rAngAx val="1"/>
    </c:view3D>
    <c:floor>
      <c:spPr>
        <a:noFill/>
        <a:ln w="12700">
          <a:noFill/>
        </a:ln>
      </c:spPr>
    </c:floor>
    <c:plotArea>
      <c:layout>
        <c:manualLayout>
          <c:layoutTarget val="inner"/>
          <c:xMode val="edge"/>
          <c:yMode val="edge"/>
          <c:x val="8.6309523809523739E-2"/>
          <c:y val="4.9042345276872908E-2"/>
          <c:w val="0.747309443462425"/>
          <c:h val="0.71734201954397459"/>
        </c:manualLayout>
      </c:layout>
      <c:bar3DChart>
        <c:barDir val="col"/>
        <c:grouping val="clustered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cat>
            <c:strRef>
              <c:f>List1!$A$2:$A$5</c:f>
              <c:strCache>
                <c:ptCount val="4"/>
                <c:pt idx="0">
                  <c:v>Majitel privátní praxe</c:v>
                </c:pt>
                <c:pt idx="1">
                  <c:v>Státní organizace</c:v>
                </c:pt>
                <c:pt idx="2">
                  <c:v>Vy</c:v>
                </c:pt>
                <c:pt idx="3">
                  <c:v>Jiná organizace</c:v>
                </c:pt>
              </c:strCache>
            </c:strRef>
          </c:cat>
          <c:val>
            <c:numRef>
              <c:f>List1!$B$2:$B$5</c:f>
              <c:numCache>
                <c:formatCode>General</c:formatCode>
                <c:ptCount val="4"/>
                <c:pt idx="0">
                  <c:v>38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Řada 2</c:v>
                </c:pt>
              </c:strCache>
            </c:strRef>
          </c:tx>
          <c:cat>
            <c:strRef>
              <c:f>List1!$A$2:$A$5</c:f>
              <c:strCache>
                <c:ptCount val="4"/>
                <c:pt idx="0">
                  <c:v>Majitel privátní praxe</c:v>
                </c:pt>
                <c:pt idx="1">
                  <c:v>Státní organizace</c:v>
                </c:pt>
                <c:pt idx="2">
                  <c:v>Vy</c:v>
                </c:pt>
                <c:pt idx="3">
                  <c:v>Jiná organizace</c:v>
                </c:pt>
              </c:strCache>
            </c:strRef>
          </c:cat>
          <c:val>
            <c:numRef>
              <c:f>List1!$C$2:$C$5</c:f>
              <c:numCache>
                <c:formatCode>General</c:formatCode>
                <c:ptCount val="4"/>
                <c:pt idx="0">
                  <c:v>0</c:v>
                </c:pt>
                <c:pt idx="1">
                  <c:v>25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Řada 3</c:v>
                </c:pt>
              </c:strCache>
            </c:strRef>
          </c:tx>
          <c:cat>
            <c:strRef>
              <c:f>List1!$A$2:$A$5</c:f>
              <c:strCache>
                <c:ptCount val="4"/>
                <c:pt idx="0">
                  <c:v>Majitel privátní praxe</c:v>
                </c:pt>
                <c:pt idx="1">
                  <c:v>Státní organizace</c:v>
                </c:pt>
                <c:pt idx="2">
                  <c:v>Vy</c:v>
                </c:pt>
                <c:pt idx="3">
                  <c:v>Jiná organizace</c:v>
                </c:pt>
              </c:strCache>
            </c:strRef>
          </c:cat>
          <c:val>
            <c:numRef>
              <c:f>List1!$D$2:$D$5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13</c:v>
                </c:pt>
                <c:pt idx="3">
                  <c:v>0</c:v>
                </c:pt>
              </c:numCache>
            </c:numRef>
          </c:val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Řada4</c:v>
                </c:pt>
              </c:strCache>
            </c:strRef>
          </c:tx>
          <c:cat>
            <c:strRef>
              <c:f>List1!$A$2:$A$5</c:f>
              <c:strCache>
                <c:ptCount val="4"/>
                <c:pt idx="0">
                  <c:v>Majitel privátní praxe</c:v>
                </c:pt>
                <c:pt idx="1">
                  <c:v>Státní organizace</c:v>
                </c:pt>
                <c:pt idx="2">
                  <c:v>Vy</c:v>
                </c:pt>
                <c:pt idx="3">
                  <c:v>Jiná organizace</c:v>
                </c:pt>
              </c:strCache>
            </c:strRef>
          </c:cat>
          <c:val>
            <c:numRef>
              <c:f>List1!$E$2:$E$5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</c:ser>
        <c:shape val="cone"/>
        <c:axId val="68192512"/>
        <c:axId val="68202496"/>
        <c:axId val="0"/>
      </c:bar3DChart>
      <c:catAx>
        <c:axId val="68192512"/>
        <c:scaling>
          <c:orientation val="minMax"/>
        </c:scaling>
        <c:axPos val="b"/>
        <c:tickLblPos val="nextTo"/>
        <c:crossAx val="68202496"/>
        <c:crosses val="autoZero"/>
        <c:auto val="1"/>
        <c:lblAlgn val="ctr"/>
        <c:lblOffset val="100"/>
      </c:catAx>
      <c:valAx>
        <c:axId val="68202496"/>
        <c:scaling>
          <c:orientation val="minMax"/>
        </c:scaling>
        <c:axPos val="l"/>
        <c:majorGridlines/>
        <c:numFmt formatCode="General" sourceLinked="1"/>
        <c:tickLblPos val="nextTo"/>
        <c:crossAx val="681925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99008155230596151"/>
          <c:y val="0.63334868809151368"/>
          <c:w val="6.5170871498205652E-3"/>
          <c:h val="9.523917002231385E-3"/>
        </c:manualLayout>
      </c:layout>
    </c:legend>
    <c:plotVisOnly val="1"/>
  </c:chart>
  <c:txPr>
    <a:bodyPr/>
    <a:lstStyle/>
    <a:p>
      <a:pPr>
        <a:defRPr sz="1800"/>
      </a:pPr>
      <a:endParaRPr lang="cs-CZ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s-CZ"/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cat>
            <c:numRef>
              <c:f>List1!$A$2:$A$3</c:f>
              <c:numCache>
                <c:formatCode>General</c:formatCode>
                <c:ptCount val="2"/>
              </c:numCache>
            </c:numRef>
          </c:cat>
          <c:val>
            <c:numRef>
              <c:f>List1!$B$2:$B$3</c:f>
              <c:numCache>
                <c:formatCode>General</c:formatCode>
                <c:ptCount val="2"/>
                <c:pt idx="0">
                  <c:v>50</c:v>
                </c:pt>
                <c:pt idx="1">
                  <c:v>25</c:v>
                </c:pt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Řada 2</c:v>
                </c:pt>
              </c:strCache>
            </c:strRef>
          </c:tx>
          <c:cat>
            <c:numRef>
              <c:f>List1!$A$2:$A$3</c:f>
              <c:numCache>
                <c:formatCode>General</c:formatCode>
                <c:ptCount val="2"/>
              </c:numCache>
            </c:numRef>
          </c:cat>
          <c:val>
            <c:numRef>
              <c:f>List1!$C$2:$C$3</c:f>
              <c:numCache>
                <c:formatCode>General</c:formatCode>
                <c:ptCount val="2"/>
              </c:numCache>
            </c:numRef>
          </c:val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Řada 3</c:v>
                </c:pt>
              </c:strCache>
            </c:strRef>
          </c:tx>
          <c:cat>
            <c:numRef>
              <c:f>List1!$A$2:$A$3</c:f>
              <c:numCache>
                <c:formatCode>General</c:formatCode>
                <c:ptCount val="2"/>
              </c:numCache>
            </c:numRef>
          </c:cat>
          <c:val>
            <c:numRef>
              <c:f>List1!$D$2:$D$3</c:f>
              <c:numCache>
                <c:formatCode>General</c:formatCode>
                <c:ptCount val="2"/>
              </c:numCache>
            </c:numRef>
          </c:val>
        </c:ser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2800"/>
            </a:pPr>
            <a:endParaRPr lang="cs-CZ"/>
          </a:p>
        </c:txPr>
      </c:legendEntry>
      <c:legendEntry>
        <c:idx val="1"/>
        <c:txPr>
          <a:bodyPr/>
          <a:lstStyle/>
          <a:p>
            <a:pPr>
              <a:defRPr sz="2800"/>
            </a:pPr>
            <a:endParaRPr lang="cs-CZ"/>
          </a:p>
        </c:txPr>
      </c:legendEntry>
      <c:layout>
        <c:manualLayout>
          <c:xMode val="edge"/>
          <c:yMode val="edge"/>
          <c:x val="0.98079918581605818"/>
          <c:y val="0.60341737413116481"/>
          <c:w val="8.9967325512882602E-3"/>
          <c:h val="9.4516915027315247E-3"/>
        </c:manualLayout>
      </c:layout>
    </c:legend>
    <c:plotVisOnly val="1"/>
  </c:chart>
  <c:txPr>
    <a:bodyPr/>
    <a:lstStyle/>
    <a:p>
      <a:pPr>
        <a:defRPr sz="1800"/>
      </a:pPr>
      <a:endParaRPr lang="cs-CZ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0.03827</cdr:x>
      <cdr:y>0.82044</cdr:y>
    </cdr:from>
    <cdr:to>
      <cdr:x>0.25829</cdr:x>
      <cdr:y>0.9288</cdr:y>
    </cdr:to>
    <cdr:sp macro="" textlink="">
      <cdr:nvSpPr>
        <cdr:cNvPr id="2" name="TextovéPole 1"/>
        <cdr:cNvSpPr txBox="1"/>
      </cdr:nvSpPr>
      <cdr:spPr>
        <a:xfrm xmlns:a="http://schemas.openxmlformats.org/drawingml/2006/main">
          <a:off x="285752" y="3786214"/>
          <a:ext cx="1643074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cs-CZ" sz="2800" dirty="0" smtClean="0"/>
            <a:t>Privátní</a:t>
          </a:r>
          <a:endParaRPr lang="cs-CZ" sz="2800" dirty="0"/>
        </a:p>
      </cdr:txBody>
    </cdr:sp>
  </cdr:relSizeAnchor>
  <cdr:relSizeAnchor xmlns:cdr="http://schemas.openxmlformats.org/drawingml/2006/chartDrawing">
    <cdr:from>
      <cdr:x>0.28699</cdr:x>
      <cdr:y>0.82044</cdr:y>
    </cdr:from>
    <cdr:to>
      <cdr:x>0.61225</cdr:x>
      <cdr:y>0.94428</cdr:y>
    </cdr:to>
    <cdr:sp macro="" textlink="">
      <cdr:nvSpPr>
        <cdr:cNvPr id="3" name="TextovéPole 2"/>
        <cdr:cNvSpPr txBox="1"/>
      </cdr:nvSpPr>
      <cdr:spPr>
        <a:xfrm xmlns:a="http://schemas.openxmlformats.org/drawingml/2006/main">
          <a:off x="2143140" y="3786214"/>
          <a:ext cx="2428892" cy="571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cs-CZ" sz="2800" dirty="0" smtClean="0"/>
            <a:t>Státní</a:t>
          </a:r>
          <a:endParaRPr lang="cs-CZ" sz="2800" dirty="0"/>
        </a:p>
      </cdr:txBody>
    </cdr:sp>
  </cdr:relSizeAnchor>
  <cdr:relSizeAnchor xmlns:cdr="http://schemas.openxmlformats.org/drawingml/2006/chartDrawing">
    <cdr:from>
      <cdr:x>0.60268</cdr:x>
      <cdr:y>0.82044</cdr:y>
    </cdr:from>
    <cdr:to>
      <cdr:x>0.88011</cdr:x>
      <cdr:y>0.97523</cdr:y>
    </cdr:to>
    <cdr:sp macro="" textlink="">
      <cdr:nvSpPr>
        <cdr:cNvPr id="4" name="TextovéPole 3"/>
        <cdr:cNvSpPr txBox="1"/>
      </cdr:nvSpPr>
      <cdr:spPr>
        <a:xfrm xmlns:a="http://schemas.openxmlformats.org/drawingml/2006/main">
          <a:off x="4500594" y="3786214"/>
          <a:ext cx="2071702" cy="7143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cs-CZ" sz="2800" dirty="0" smtClean="0"/>
            <a:t>Jiné</a:t>
          </a:r>
          <a:endParaRPr lang="cs-CZ" sz="2800" dirty="0"/>
        </a:p>
      </cdr:txBody>
    </cdr:sp>
  </cdr:relSizeAnchor>
  <cdr:relSizeAnchor xmlns:cdr="http://schemas.openxmlformats.org/drawingml/2006/chartDrawing">
    <cdr:from>
      <cdr:x>0.08333</cdr:x>
      <cdr:y>0.04644</cdr:y>
    </cdr:from>
    <cdr:to>
      <cdr:x>0.22222</cdr:x>
      <cdr:y>0.20124</cdr:y>
    </cdr:to>
    <cdr:sp macro="" textlink="">
      <cdr:nvSpPr>
        <cdr:cNvPr id="5" name="TextovéPole 4"/>
        <cdr:cNvSpPr txBox="1"/>
      </cdr:nvSpPr>
      <cdr:spPr>
        <a:xfrm xmlns:a="http://schemas.openxmlformats.org/drawingml/2006/main">
          <a:off x="642942" y="214314"/>
          <a:ext cx="1071578" cy="7143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cs-CZ" sz="3200" dirty="0" smtClean="0">
              <a:latin typeface="Century" pitchFamily="18" charset="0"/>
            </a:rPr>
            <a:t>59%</a:t>
          </a:r>
          <a:endParaRPr lang="cs-CZ" sz="3200" dirty="0">
            <a:latin typeface="Century" pitchFamily="18" charset="0"/>
          </a:endParaRPr>
        </a:p>
      </cdr:txBody>
    </cdr:sp>
  </cdr:relSizeAnchor>
  <cdr:relSizeAnchor xmlns:cdr="http://schemas.openxmlformats.org/drawingml/2006/chartDrawing">
    <cdr:from>
      <cdr:x>0.38889</cdr:x>
      <cdr:y>0.32508</cdr:y>
    </cdr:from>
    <cdr:to>
      <cdr:x>0.59259</cdr:x>
      <cdr:y>0.55728</cdr:y>
    </cdr:to>
    <cdr:sp macro="" textlink="">
      <cdr:nvSpPr>
        <cdr:cNvPr id="6" name="TextovéPole 5"/>
        <cdr:cNvSpPr txBox="1"/>
      </cdr:nvSpPr>
      <cdr:spPr>
        <a:xfrm xmlns:a="http://schemas.openxmlformats.org/drawingml/2006/main">
          <a:off x="3000396" y="1500198"/>
          <a:ext cx="1571607" cy="10715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cs-CZ" sz="3200" dirty="0" smtClean="0">
              <a:latin typeface="Century" pitchFamily="18" charset="0"/>
            </a:rPr>
            <a:t>34%</a:t>
          </a:r>
          <a:endParaRPr lang="cs-CZ" sz="3200" dirty="0">
            <a:latin typeface="Century" pitchFamily="18" charset="0"/>
          </a:endParaRPr>
        </a:p>
      </cdr:txBody>
    </cdr:sp>
  </cdr:relSizeAnchor>
  <cdr:relSizeAnchor xmlns:cdr="http://schemas.openxmlformats.org/drawingml/2006/chartDrawing">
    <cdr:from>
      <cdr:x>0.68519</cdr:x>
      <cdr:y>0.60372</cdr:y>
    </cdr:from>
    <cdr:to>
      <cdr:x>0.84259</cdr:x>
      <cdr:y>0.72756</cdr:y>
    </cdr:to>
    <cdr:sp macro="" textlink="">
      <cdr:nvSpPr>
        <cdr:cNvPr id="7" name="TextovéPole 6"/>
        <cdr:cNvSpPr txBox="1"/>
      </cdr:nvSpPr>
      <cdr:spPr>
        <a:xfrm xmlns:a="http://schemas.openxmlformats.org/drawingml/2006/main">
          <a:off x="5286412" y="2786082"/>
          <a:ext cx="1214446" cy="571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cs-CZ" sz="3200" dirty="0" smtClean="0">
              <a:latin typeface="Century" pitchFamily="18" charset="0"/>
            </a:rPr>
            <a:t>7%</a:t>
          </a:r>
          <a:endParaRPr lang="cs-CZ" sz="3200" dirty="0">
            <a:latin typeface="Century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0.3861</cdr:x>
      <cdr:y>0.53144</cdr:y>
    </cdr:from>
    <cdr:to>
      <cdr:x>0.59656</cdr:x>
      <cdr:y>0.70733</cdr:y>
    </cdr:to>
    <cdr:sp macro="" textlink="">
      <cdr:nvSpPr>
        <cdr:cNvPr id="2" name="TextovéPole 1"/>
        <cdr:cNvSpPr txBox="1"/>
      </cdr:nvSpPr>
      <cdr:spPr>
        <a:xfrm xmlns:a="http://schemas.openxmlformats.org/drawingml/2006/main">
          <a:off x="2857520" y="2643206"/>
          <a:ext cx="1557604" cy="8748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cs-CZ" sz="3200" dirty="0" smtClean="0">
              <a:latin typeface="Century" pitchFamily="18" charset="0"/>
            </a:rPr>
            <a:t>22%</a:t>
          </a:r>
          <a:endParaRPr lang="cs-CZ" sz="3200" dirty="0">
            <a:latin typeface="Century" pitchFamily="18" charset="0"/>
          </a:endParaRPr>
        </a:p>
      </cdr:txBody>
    </cdr:sp>
  </cdr:relSizeAnchor>
  <cdr:relSizeAnchor xmlns:cdr="http://schemas.openxmlformats.org/drawingml/2006/chartDrawing">
    <cdr:from>
      <cdr:x>0.10618</cdr:x>
      <cdr:y>0.40217</cdr:y>
    </cdr:from>
    <cdr:to>
      <cdr:x>0.28281</cdr:x>
      <cdr:y>0.56017</cdr:y>
    </cdr:to>
    <cdr:sp macro="" textlink="">
      <cdr:nvSpPr>
        <cdr:cNvPr id="3" name="TextovéPole 2"/>
        <cdr:cNvSpPr txBox="1"/>
      </cdr:nvSpPr>
      <cdr:spPr>
        <a:xfrm xmlns:a="http://schemas.openxmlformats.org/drawingml/2006/main">
          <a:off x="785818" y="2000264"/>
          <a:ext cx="1307229" cy="7858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cs-CZ" sz="3200" dirty="0" smtClean="0">
              <a:latin typeface="Century" pitchFamily="18" charset="0"/>
            </a:rPr>
            <a:t>16%</a:t>
          </a:r>
          <a:endParaRPr lang="cs-CZ" sz="3200" dirty="0">
            <a:latin typeface="Century" pitchFamily="18" charset="0"/>
          </a:endParaRPr>
        </a:p>
      </cdr:txBody>
    </cdr:sp>
  </cdr:relSizeAnchor>
  <cdr:relSizeAnchor xmlns:cdr="http://schemas.openxmlformats.org/drawingml/2006/chartDrawing">
    <cdr:from>
      <cdr:x>0.25097</cdr:x>
      <cdr:y>0.158</cdr:y>
    </cdr:from>
    <cdr:to>
      <cdr:x>0.38684</cdr:x>
      <cdr:y>0.28727</cdr:y>
    </cdr:to>
    <cdr:sp macro="" textlink="">
      <cdr:nvSpPr>
        <cdr:cNvPr id="4" name="TextovéPole 3"/>
        <cdr:cNvSpPr txBox="1"/>
      </cdr:nvSpPr>
      <cdr:spPr>
        <a:xfrm xmlns:a="http://schemas.openxmlformats.org/drawingml/2006/main">
          <a:off x="1857388" y="785818"/>
          <a:ext cx="1005567" cy="6429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cs-CZ" sz="3200" dirty="0">
              <a:latin typeface="Century" pitchFamily="18" charset="0"/>
            </a:rPr>
            <a:t>4</a:t>
          </a:r>
          <a:r>
            <a:rPr lang="cs-CZ" sz="3200" dirty="0" smtClean="0">
              <a:latin typeface="Century" pitchFamily="18" charset="0"/>
            </a:rPr>
            <a:t>%</a:t>
          </a:r>
          <a:endParaRPr lang="cs-CZ" sz="3200" dirty="0">
            <a:latin typeface="Century" pitchFamily="18" charset="0"/>
          </a:endParaRPr>
        </a:p>
      </cdr:txBody>
    </cdr:sp>
  </cdr:relSizeAnchor>
  <cdr:relSizeAnchor xmlns:cdr="http://schemas.openxmlformats.org/drawingml/2006/chartDrawing">
    <cdr:from>
      <cdr:x>0.3668</cdr:x>
      <cdr:y>0.24418</cdr:y>
    </cdr:from>
    <cdr:to>
      <cdr:x>0.5695</cdr:x>
      <cdr:y>0.38781</cdr:y>
    </cdr:to>
    <cdr:sp macro="" textlink="">
      <cdr:nvSpPr>
        <cdr:cNvPr id="6" name="TextovéPole 5"/>
        <cdr:cNvSpPr txBox="1"/>
      </cdr:nvSpPr>
      <cdr:spPr>
        <a:xfrm xmlns:a="http://schemas.openxmlformats.org/drawingml/2006/main">
          <a:off x="2714644" y="1214446"/>
          <a:ext cx="1500198" cy="7143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cs-CZ" sz="3200" dirty="0" smtClean="0">
              <a:latin typeface="Century" pitchFamily="18" charset="0"/>
            </a:rPr>
            <a:t>22%</a:t>
          </a:r>
        </a:p>
        <a:p xmlns:a="http://schemas.openxmlformats.org/drawingml/2006/main">
          <a:endParaRPr lang="cs-CZ" sz="1100" dirty="0"/>
        </a:p>
      </cdr:txBody>
    </cdr:sp>
  </cdr:relSizeAnchor>
  <cdr:relSizeAnchor xmlns:cdr="http://schemas.openxmlformats.org/drawingml/2006/chartDrawing">
    <cdr:from>
      <cdr:x>0.2027</cdr:x>
      <cdr:y>0.63198</cdr:y>
    </cdr:from>
    <cdr:to>
      <cdr:x>0.41506</cdr:x>
      <cdr:y>0.81871</cdr:y>
    </cdr:to>
    <cdr:sp macro="" textlink="">
      <cdr:nvSpPr>
        <cdr:cNvPr id="7" name="TextovéPole 6"/>
        <cdr:cNvSpPr txBox="1"/>
      </cdr:nvSpPr>
      <cdr:spPr>
        <a:xfrm xmlns:a="http://schemas.openxmlformats.org/drawingml/2006/main">
          <a:off x="1500198" y="3143272"/>
          <a:ext cx="1571636" cy="928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lvl="0"/>
          <a:r>
            <a:rPr kumimoji="0" lang="cs-CZ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" pitchFamily="18" charset="0"/>
            </a:rPr>
            <a:t>24%</a:t>
          </a:r>
          <a:endParaRPr lang="cs-CZ" sz="3200" dirty="0">
            <a:latin typeface="Century" pitchFamily="18" charset="0"/>
          </a:endParaRPr>
        </a:p>
        <a:p xmlns:a="http://schemas.openxmlformats.org/drawingml/2006/main">
          <a:endParaRPr lang="cs-CZ" sz="1100" dirty="0"/>
        </a:p>
      </cdr:txBody>
    </cdr:sp>
  </cdr:relSizeAnchor>
  <cdr:relSizeAnchor xmlns:cdr="http://schemas.openxmlformats.org/drawingml/2006/chartDrawing">
    <cdr:from>
      <cdr:x>0.14479</cdr:x>
      <cdr:y>0.21545</cdr:y>
    </cdr:from>
    <cdr:to>
      <cdr:x>0.30888</cdr:x>
      <cdr:y>0.33036</cdr:y>
    </cdr:to>
    <cdr:sp macro="" textlink="">
      <cdr:nvSpPr>
        <cdr:cNvPr id="8" name="TextovéPole 7"/>
        <cdr:cNvSpPr txBox="1"/>
      </cdr:nvSpPr>
      <cdr:spPr>
        <a:xfrm xmlns:a="http://schemas.openxmlformats.org/drawingml/2006/main">
          <a:off x="1071570" y="1071570"/>
          <a:ext cx="1214415" cy="5715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lvl="0"/>
          <a:r>
            <a:rPr lang="cs-CZ" sz="3200" dirty="0" smtClean="0">
              <a:latin typeface="Century" pitchFamily="18" charset="0"/>
            </a:rPr>
            <a:t>10</a:t>
          </a:r>
          <a:r>
            <a:rPr kumimoji="0" lang="cs-CZ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" pitchFamily="18" charset="0"/>
            </a:rPr>
            <a:t>%</a:t>
          </a:r>
          <a:endParaRPr lang="cs-CZ" sz="3200" dirty="0">
            <a:latin typeface="Century" pitchFamily="18" charset="0"/>
          </a:endParaRPr>
        </a:p>
        <a:p xmlns:a="http://schemas.openxmlformats.org/drawingml/2006/main">
          <a:endParaRPr lang="cs-CZ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0.53189</cdr:x>
      <cdr:y>0.18469</cdr:y>
    </cdr:from>
    <cdr:to>
      <cdr:x>0.73278</cdr:x>
      <cdr:y>0.31661</cdr:y>
    </cdr:to>
    <cdr:sp macro="" textlink="">
      <cdr:nvSpPr>
        <cdr:cNvPr id="2" name="TextovéPole 1"/>
        <cdr:cNvSpPr txBox="1"/>
      </cdr:nvSpPr>
      <cdr:spPr>
        <a:xfrm xmlns:a="http://schemas.openxmlformats.org/drawingml/2006/main">
          <a:off x="3971924" y="900106"/>
          <a:ext cx="1500198" cy="6429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cs-CZ" sz="2800" dirty="0" smtClean="0"/>
            <a:t>1 rok</a:t>
          </a:r>
          <a:endParaRPr lang="cs-CZ" sz="2800" dirty="0"/>
        </a:p>
      </cdr:txBody>
    </cdr:sp>
  </cdr:relSizeAnchor>
  <cdr:relSizeAnchor xmlns:cdr="http://schemas.openxmlformats.org/drawingml/2006/chartDrawing">
    <cdr:from>
      <cdr:x>0.57972</cdr:x>
      <cdr:y>0.46319</cdr:y>
    </cdr:from>
    <cdr:to>
      <cdr:x>0.76148</cdr:x>
      <cdr:y>0.59512</cdr:y>
    </cdr:to>
    <cdr:sp macro="" textlink="">
      <cdr:nvSpPr>
        <cdr:cNvPr id="3" name="TextovéPole 2"/>
        <cdr:cNvSpPr txBox="1"/>
      </cdr:nvSpPr>
      <cdr:spPr>
        <a:xfrm xmlns:a="http://schemas.openxmlformats.org/drawingml/2006/main">
          <a:off x="4329114" y="2257428"/>
          <a:ext cx="1357322" cy="6429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cs-CZ" sz="2800" dirty="0" smtClean="0"/>
            <a:t>2</a:t>
          </a:r>
          <a:r>
            <a:rPr lang="cs-CZ" sz="1100" dirty="0" smtClean="0"/>
            <a:t> </a:t>
          </a:r>
          <a:r>
            <a:rPr lang="cs-CZ" sz="2800" dirty="0" smtClean="0"/>
            <a:t>roky</a:t>
          </a:r>
          <a:endParaRPr lang="cs-CZ" sz="2800" dirty="0"/>
        </a:p>
      </cdr:txBody>
    </cdr:sp>
  </cdr:relSizeAnchor>
  <cdr:relSizeAnchor xmlns:cdr="http://schemas.openxmlformats.org/drawingml/2006/chartDrawing">
    <cdr:from>
      <cdr:x>0.12053</cdr:x>
      <cdr:y>0.41922</cdr:y>
    </cdr:from>
    <cdr:to>
      <cdr:x>0.33099</cdr:x>
      <cdr:y>0.59512</cdr:y>
    </cdr:to>
    <cdr:sp macro="" textlink="">
      <cdr:nvSpPr>
        <cdr:cNvPr id="4" name="TextovéPole 3"/>
        <cdr:cNvSpPr txBox="1"/>
      </cdr:nvSpPr>
      <cdr:spPr>
        <a:xfrm xmlns:a="http://schemas.openxmlformats.org/drawingml/2006/main">
          <a:off x="900090" y="2043114"/>
          <a:ext cx="1571636" cy="8572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cs-CZ" sz="2800" dirty="0" smtClean="0"/>
            <a:t>3 roky</a:t>
          </a:r>
          <a:endParaRPr lang="cs-CZ" sz="2800" dirty="0"/>
        </a:p>
      </cdr:txBody>
    </cdr:sp>
  </cdr:relSizeAnchor>
  <cdr:relSizeAnchor xmlns:cdr="http://schemas.openxmlformats.org/drawingml/2006/chartDrawing">
    <cdr:from>
      <cdr:x>0.1588</cdr:x>
      <cdr:y>0.17003</cdr:y>
    </cdr:from>
    <cdr:to>
      <cdr:x>0.34056</cdr:x>
      <cdr:y>0.2873</cdr:y>
    </cdr:to>
    <cdr:sp macro="" textlink="">
      <cdr:nvSpPr>
        <cdr:cNvPr id="5" name="TextovéPole 4"/>
        <cdr:cNvSpPr txBox="1"/>
      </cdr:nvSpPr>
      <cdr:spPr>
        <a:xfrm xmlns:a="http://schemas.openxmlformats.org/drawingml/2006/main">
          <a:off x="1185842" y="828668"/>
          <a:ext cx="1357322" cy="571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cs-CZ" sz="2800" dirty="0" smtClean="0"/>
            <a:t>4 roky</a:t>
          </a:r>
          <a:endParaRPr lang="cs-CZ" sz="2800" dirty="0"/>
        </a:p>
      </cdr:txBody>
    </cdr:sp>
  </cdr:relSizeAnchor>
  <cdr:relSizeAnchor xmlns:cdr="http://schemas.openxmlformats.org/drawingml/2006/chartDrawing">
    <cdr:from>
      <cdr:x>0.34056</cdr:x>
      <cdr:y>0.12606</cdr:y>
    </cdr:from>
    <cdr:to>
      <cdr:x>0.42666</cdr:x>
      <cdr:y>0.24332</cdr:y>
    </cdr:to>
    <cdr:sp macro="" textlink="">
      <cdr:nvSpPr>
        <cdr:cNvPr id="6" name="TextovéPole 5"/>
        <cdr:cNvSpPr txBox="1"/>
      </cdr:nvSpPr>
      <cdr:spPr>
        <a:xfrm xmlns:a="http://schemas.openxmlformats.org/drawingml/2006/main">
          <a:off x="2543164" y="614354"/>
          <a:ext cx="642942" cy="571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cs-CZ" sz="2800" dirty="0" smtClean="0"/>
            <a:t>5+</a:t>
          </a:r>
          <a:endParaRPr lang="cs-CZ" sz="28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0.25446</cdr:x>
      <cdr:y>0.25798</cdr:y>
    </cdr:from>
    <cdr:to>
      <cdr:x>0.41709</cdr:x>
      <cdr:y>0.44853</cdr:y>
    </cdr:to>
    <cdr:sp macro="" textlink="">
      <cdr:nvSpPr>
        <cdr:cNvPr id="2" name="TextovéPole 1"/>
        <cdr:cNvSpPr txBox="1"/>
      </cdr:nvSpPr>
      <cdr:spPr>
        <a:xfrm xmlns:a="http://schemas.openxmlformats.org/drawingml/2006/main">
          <a:off x="1900222" y="1257296"/>
          <a:ext cx="1214446" cy="928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cs-CZ" sz="4000" dirty="0" smtClean="0"/>
            <a:t>NE</a:t>
          </a:r>
          <a:endParaRPr lang="cs-CZ" sz="4000" dirty="0"/>
        </a:p>
      </cdr:txBody>
    </cdr:sp>
  </cdr:relSizeAnchor>
  <cdr:relSizeAnchor xmlns:cdr="http://schemas.openxmlformats.org/drawingml/2006/chartDrawing">
    <cdr:from>
      <cdr:x>0.53189</cdr:x>
      <cdr:y>0.47785</cdr:y>
    </cdr:from>
    <cdr:to>
      <cdr:x>0.78061</cdr:x>
      <cdr:y>0.80033</cdr:y>
    </cdr:to>
    <cdr:sp macro="" textlink="">
      <cdr:nvSpPr>
        <cdr:cNvPr id="3" name="TextovéPole 2"/>
        <cdr:cNvSpPr txBox="1"/>
      </cdr:nvSpPr>
      <cdr:spPr>
        <a:xfrm xmlns:a="http://schemas.openxmlformats.org/drawingml/2006/main">
          <a:off x="3971924" y="2328866"/>
          <a:ext cx="1857388" cy="15716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cs-CZ" sz="4000" dirty="0" smtClean="0"/>
            <a:t>ANO</a:t>
          </a:r>
        </a:p>
        <a:p xmlns:a="http://schemas.openxmlformats.org/drawingml/2006/main">
          <a:endParaRPr lang="cs-CZ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FEB5544-4C2A-45BB-B0F5-9D163EA20B56}" type="datetimeFigureOut">
              <a:rPr lang="cs-CZ" smtClean="0"/>
              <a:pPr/>
              <a:t>5.11.2008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Obdélní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bdélní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římá spojovací čára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Přímá spojovací čára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Obdélní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a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a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a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C020758-B4C3-4BC8-ADF4-2423979433F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FEB5544-4C2A-45BB-B0F5-9D163EA20B56}" type="datetimeFigureOut">
              <a:rPr lang="cs-CZ" smtClean="0"/>
              <a:pPr/>
              <a:t>5.11.2008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C020758-B4C3-4BC8-ADF4-2423979433F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FEB5544-4C2A-45BB-B0F5-9D163EA20B56}" type="datetimeFigureOut">
              <a:rPr lang="cs-CZ" smtClean="0"/>
              <a:pPr/>
              <a:t>5.11.2008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cs-CZ"/>
          </a:p>
        </p:txBody>
      </p:sp>
      <p:sp>
        <p:nvSpPr>
          <p:cNvPr id="9" name="Obdélní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Přímá spojovací čára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Přímá spojovací čára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Obdélní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a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Přímá spojovací čára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C020758-B4C3-4BC8-ADF4-2423979433F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B5544-4C2A-45BB-B0F5-9D163EA20B56}" type="datetimeFigureOut">
              <a:rPr lang="cs-CZ" smtClean="0"/>
              <a:pPr/>
              <a:t>5.11.2008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0758-B4C3-4BC8-ADF4-2423979433F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B5544-4C2A-45BB-B0F5-9D163EA20B56}" type="datetimeFigureOut">
              <a:rPr lang="cs-CZ" smtClean="0"/>
              <a:pPr/>
              <a:t>5.11.2008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0758-B4C3-4BC8-ADF4-2423979433F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FEB5544-4C2A-45BB-B0F5-9D163EA20B56}" type="datetimeFigureOut">
              <a:rPr lang="cs-CZ" smtClean="0"/>
              <a:pPr/>
              <a:t>5.11.2008</a:t>
            </a:fld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C020758-B4C3-4BC8-ADF4-2423979433F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B5544-4C2A-45BB-B0F5-9D163EA20B56}" type="datetimeFigureOut">
              <a:rPr lang="cs-CZ" smtClean="0"/>
              <a:pPr/>
              <a:t>5.11.2008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0758-B4C3-4BC8-ADF4-2423979433F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Zástupný symbol pro obsah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FEB5544-4C2A-45BB-B0F5-9D163EA20B56}" type="datetimeFigureOut">
              <a:rPr lang="cs-CZ" smtClean="0"/>
              <a:pPr/>
              <a:t>5.11.2008</a:t>
            </a:fld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C020758-B4C3-4BC8-ADF4-2423979433F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3" name="Zástupný symbol pro zápatí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Přímá spojovací čára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Zástupný symbol pro datum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FEB5544-4C2A-45BB-B0F5-9D163EA20B56}" type="datetimeFigureOut">
              <a:rPr lang="cs-CZ" smtClean="0"/>
              <a:pPr/>
              <a:t>5.11.2008</a:t>
            </a:fld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C020758-B4C3-4BC8-ADF4-2423979433F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B5544-4C2A-45BB-B0F5-9D163EA20B56}" type="datetimeFigureOut">
              <a:rPr lang="cs-CZ" smtClean="0"/>
              <a:pPr/>
              <a:t>5.11.2008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0758-B4C3-4BC8-ADF4-2423979433F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B5544-4C2A-45BB-B0F5-9D163EA20B56}" type="datetimeFigureOut">
              <a:rPr lang="cs-CZ" smtClean="0"/>
              <a:pPr/>
              <a:t>5.11.2008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0758-B4C3-4BC8-ADF4-2423979433F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FEB5544-4C2A-45BB-B0F5-9D163EA20B56}" type="datetimeFigureOut">
              <a:rPr lang="cs-CZ" smtClean="0"/>
              <a:pPr/>
              <a:t>5.11.2008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C020758-B4C3-4BC8-ADF4-2423979433F0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357422" y="3143248"/>
            <a:ext cx="6172200" cy="1894362"/>
          </a:xfrm>
        </p:spPr>
        <p:txBody>
          <a:bodyPr>
            <a:normAutofit fontScale="90000"/>
          </a:bodyPr>
          <a:lstStyle/>
          <a:p>
            <a:r>
              <a:rPr lang="cs-CZ" sz="5400" dirty="0">
                <a:latin typeface="Century" pitchFamily="18" charset="0"/>
              </a:rPr>
              <a:t>Průzkum</a:t>
            </a:r>
            <a:r>
              <a:rPr lang="cs-CZ" sz="3600" dirty="0">
                <a:latin typeface="Century" pitchFamily="18" charset="0"/>
              </a:rPr>
              <a:t> </a:t>
            </a:r>
            <a:r>
              <a:rPr lang="cs-CZ" sz="3600" dirty="0" smtClean="0">
                <a:latin typeface="Century" pitchFamily="18" charset="0"/>
              </a:rPr>
              <a:t/>
            </a:r>
            <a:br>
              <a:rPr lang="cs-CZ" sz="3600" dirty="0" smtClean="0">
                <a:latin typeface="Century" pitchFamily="18" charset="0"/>
              </a:rPr>
            </a:br>
            <a:r>
              <a:rPr lang="cs-CZ" sz="3600" dirty="0" smtClean="0">
                <a:latin typeface="Century" pitchFamily="18" charset="0"/>
              </a:rPr>
              <a:t>mezi posluchačkami kurzu v audiometrii</a:t>
            </a:r>
            <a:endParaRPr lang="cs-CZ" sz="3600" dirty="0">
              <a:latin typeface="Century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357422" y="5000636"/>
            <a:ext cx="6172200" cy="1371600"/>
          </a:xfrm>
        </p:spPr>
        <p:txBody>
          <a:bodyPr>
            <a:normAutofit/>
          </a:bodyPr>
          <a:lstStyle/>
          <a:p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Lenka Pavelcová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71472" y="-285776"/>
            <a:ext cx="7467600" cy="1143000"/>
          </a:xfrm>
        </p:spPr>
        <p:txBody>
          <a:bodyPr/>
          <a:lstStyle/>
          <a:p>
            <a:pPr algn="ctr"/>
            <a:r>
              <a:rPr lang="cs-CZ" dirty="0" smtClean="0"/>
              <a:t>Dotazník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500034" y="1428736"/>
            <a:ext cx="7467600" cy="4873752"/>
          </a:xfrm>
        </p:spPr>
        <p:txBody>
          <a:bodyPr/>
          <a:lstStyle/>
          <a:p>
            <a:pPr marL="457200" indent="-457200">
              <a:buNone/>
            </a:pPr>
            <a:r>
              <a:rPr lang="cs-CZ" dirty="0" smtClean="0">
                <a:latin typeface="Century" pitchFamily="18" charset="0"/>
              </a:rPr>
              <a:t>1.	Na jakém pracujete pracovišti?</a:t>
            </a:r>
          </a:p>
          <a:p>
            <a:pPr marL="457200" indent="-457200">
              <a:buNone/>
            </a:pPr>
            <a:r>
              <a:rPr lang="cs-CZ" dirty="0" smtClean="0">
                <a:latin typeface="Century" pitchFamily="18" charset="0"/>
              </a:rPr>
              <a:t>2.	Jak dlouho provádíte audiologické vyšetření?</a:t>
            </a:r>
          </a:p>
          <a:p>
            <a:pPr marL="457200" indent="-457200">
              <a:buNone/>
            </a:pPr>
            <a:r>
              <a:rPr lang="cs-CZ" dirty="0" smtClean="0">
                <a:latin typeface="Century" pitchFamily="18" charset="0"/>
              </a:rPr>
              <a:t>3.	Kdo Vás zasvětil do problematiky audiologického vyšetření?</a:t>
            </a:r>
          </a:p>
          <a:p>
            <a:pPr marL="457200" indent="-457200">
              <a:buNone/>
            </a:pPr>
            <a:r>
              <a:rPr lang="cs-CZ" dirty="0" smtClean="0">
                <a:latin typeface="Century" pitchFamily="18" charset="0"/>
              </a:rPr>
              <a:t>4.	Jak dlouho jste čekala na otevření tohoto kurzu?</a:t>
            </a:r>
          </a:p>
          <a:p>
            <a:pPr marL="457200" indent="-457200">
              <a:buNone/>
            </a:pPr>
            <a:r>
              <a:rPr lang="cs-CZ" dirty="0" smtClean="0">
                <a:latin typeface="Century" pitchFamily="18" charset="0"/>
              </a:rPr>
              <a:t>5.	Kdo provedl úhradu kurzu?</a:t>
            </a:r>
          </a:p>
          <a:p>
            <a:pPr marL="457200" indent="-457200">
              <a:buNone/>
            </a:pPr>
            <a:r>
              <a:rPr lang="cs-CZ" dirty="0" smtClean="0">
                <a:latin typeface="Century" pitchFamily="18" charset="0"/>
              </a:rPr>
              <a:t>6.	Byla úhrada zaměstnavatele něčím podmíněna?</a:t>
            </a:r>
          </a:p>
          <a:p>
            <a:pPr marL="457200" indent="-457200">
              <a:buNone/>
            </a:pPr>
            <a:r>
              <a:rPr lang="cs-CZ" dirty="0" smtClean="0">
                <a:latin typeface="Century" pitchFamily="18" charset="0"/>
              </a:rPr>
              <a:t>7.	Co si slibujete od absolvování tohoto kurzu?</a:t>
            </a:r>
          </a:p>
          <a:p>
            <a:pPr marL="457200" indent="-457200">
              <a:buNone/>
            </a:pPr>
            <a:r>
              <a:rPr lang="cs-CZ" dirty="0" smtClean="0">
                <a:latin typeface="Century" pitchFamily="18" charset="0"/>
              </a:rPr>
              <a:t>8.	Věděla jste o existenci audiologické sekce?</a:t>
            </a:r>
          </a:p>
          <a:p>
            <a:pPr marL="457200" indent="-457200">
              <a:buFont typeface="+mj-lt"/>
              <a:buAutoNum type="arabicPeriod"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2844" y="0"/>
            <a:ext cx="8758238" cy="114300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latin typeface="Century" pitchFamily="18" charset="0"/>
              </a:rPr>
              <a:t>1. Na jakém pracovišti pracujete</a:t>
            </a:r>
            <a:endParaRPr lang="cs-CZ" sz="4000" b="1" dirty="0">
              <a:latin typeface="Century" pitchFamily="18" charset="0"/>
            </a:endParaRPr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sz="quarter" idx="1"/>
          </p:nvPr>
        </p:nvGraphicFramePr>
        <p:xfrm>
          <a:off x="428596" y="1643050"/>
          <a:ext cx="7715304" cy="4614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71472" y="0"/>
            <a:ext cx="7967634" cy="1143000"/>
          </a:xfrm>
        </p:spPr>
        <p:txBody>
          <a:bodyPr>
            <a:noAutofit/>
          </a:bodyPr>
          <a:lstStyle/>
          <a:p>
            <a:pPr algn="ctr"/>
            <a:r>
              <a:rPr lang="cs-CZ" sz="4000" dirty="0" smtClean="0">
                <a:latin typeface="Blue Highway" pitchFamily="2" charset="-18"/>
              </a:rPr>
              <a:t>2. Jak dlouho provádíte audiologické vyšetření?</a:t>
            </a:r>
            <a:endParaRPr lang="cs-CZ" sz="4000" dirty="0">
              <a:latin typeface="Blue Highway" pitchFamily="2" charset="-18"/>
            </a:endParaRPr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sz="quarter" idx="1"/>
          </p:nvPr>
        </p:nvGraphicFramePr>
        <p:xfrm>
          <a:off x="428596" y="1357298"/>
          <a:ext cx="7400948" cy="49736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3. Kdo vás zasvětil do problematiky 	audiologického vyšetření?</a:t>
            </a:r>
            <a:endParaRPr lang="cs-CZ" dirty="0"/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8258204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1143000"/>
          </a:xfrm>
        </p:spPr>
        <p:txBody>
          <a:bodyPr>
            <a:normAutofit/>
          </a:bodyPr>
          <a:lstStyle/>
          <a:p>
            <a:r>
              <a:rPr lang="cs-CZ" sz="2800" dirty="0" smtClean="0"/>
              <a:t>4. Jak dlouho jste čekala na otevření kurzu</a:t>
            </a:r>
            <a:endParaRPr lang="cs-CZ" sz="2800" dirty="0"/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0"/>
            <a:ext cx="7467600" cy="1143000"/>
          </a:xfrm>
        </p:spPr>
        <p:txBody>
          <a:bodyPr/>
          <a:lstStyle/>
          <a:p>
            <a:pPr algn="ctr"/>
            <a:r>
              <a:rPr lang="cs-CZ" dirty="0" smtClean="0"/>
              <a:t>5. Úhradu tohoto kurzu provedl: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Obrázek 22" descr="DNO16cd27_smajli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60" y="2643182"/>
            <a:ext cx="1214446" cy="910835"/>
          </a:xfrm>
          <a:prstGeom prst="rect">
            <a:avLst/>
          </a:prstGeom>
        </p:spPr>
      </p:pic>
      <p:pic>
        <p:nvPicPr>
          <p:cNvPr id="24" name="Obrázek 23" descr="DNO16cd27_smajli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60" y="3500438"/>
            <a:ext cx="1214446" cy="910835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6. Byla úhrada zaměstnavatele něčím podmíněna?</a:t>
            </a:r>
            <a:endParaRPr lang="cs-CZ" dirty="0"/>
          </a:p>
        </p:txBody>
      </p:sp>
      <p:pic>
        <p:nvPicPr>
          <p:cNvPr id="5" name="Zástupný symbol pro obsah 4" descr="small_mračící se.gif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1071538" y="5143512"/>
            <a:ext cx="1143008" cy="1143008"/>
          </a:xfrm>
        </p:spPr>
      </p:pic>
      <p:pic>
        <p:nvPicPr>
          <p:cNvPr id="9" name="Zástupný symbol pro obsah 4" descr="small_mračící se.gi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4546" y="5143512"/>
            <a:ext cx="1143008" cy="1143008"/>
          </a:xfrm>
          <a:prstGeom prst="rect">
            <a:avLst/>
          </a:prstGeom>
        </p:spPr>
      </p:pic>
      <p:pic>
        <p:nvPicPr>
          <p:cNvPr id="14" name="Obrázek 13" descr="DNO16cd27_smajli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314" y="2643182"/>
            <a:ext cx="1214446" cy="910835"/>
          </a:xfrm>
          <a:prstGeom prst="rect">
            <a:avLst/>
          </a:prstGeom>
        </p:spPr>
      </p:pic>
      <p:pic>
        <p:nvPicPr>
          <p:cNvPr id="15" name="Obrázek 14" descr="DNO16cd27_smajli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60" y="4375553"/>
            <a:ext cx="1214446" cy="910835"/>
          </a:xfrm>
          <a:prstGeom prst="rect">
            <a:avLst/>
          </a:prstGeom>
        </p:spPr>
      </p:pic>
      <p:pic>
        <p:nvPicPr>
          <p:cNvPr id="16" name="Obrázek 15" descr="DNO16cd27_smajli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60" y="5232809"/>
            <a:ext cx="1214446" cy="910835"/>
          </a:xfrm>
          <a:prstGeom prst="rect">
            <a:avLst/>
          </a:prstGeom>
        </p:spPr>
      </p:pic>
      <p:pic>
        <p:nvPicPr>
          <p:cNvPr id="17" name="Obrázek 16" descr="DNO16cd27_smajli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314" y="3518297"/>
            <a:ext cx="1214446" cy="910835"/>
          </a:xfrm>
          <a:prstGeom prst="rect">
            <a:avLst/>
          </a:prstGeom>
        </p:spPr>
      </p:pic>
      <p:pic>
        <p:nvPicPr>
          <p:cNvPr id="18" name="Obrázek 17" descr="DNO16cd27_smajli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314" y="4375553"/>
            <a:ext cx="1214446" cy="910835"/>
          </a:xfrm>
          <a:prstGeom prst="rect">
            <a:avLst/>
          </a:prstGeom>
        </p:spPr>
      </p:pic>
      <p:pic>
        <p:nvPicPr>
          <p:cNvPr id="19" name="Obrázek 18" descr="DNO16cd27_smajli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314" y="5232809"/>
            <a:ext cx="1214446" cy="910835"/>
          </a:xfrm>
          <a:prstGeom prst="rect">
            <a:avLst/>
          </a:prstGeom>
        </p:spPr>
      </p:pic>
      <p:sp>
        <p:nvSpPr>
          <p:cNvPr id="20" name="TextovéPole 19"/>
          <p:cNvSpPr txBox="1"/>
          <p:nvPr/>
        </p:nvSpPr>
        <p:spPr>
          <a:xfrm>
            <a:off x="1643042" y="4286256"/>
            <a:ext cx="1643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dirty="0" smtClean="0"/>
              <a:t>14%</a:t>
            </a:r>
            <a:endParaRPr lang="cs-CZ" sz="4000" dirty="0"/>
          </a:p>
        </p:txBody>
      </p:sp>
      <p:sp>
        <p:nvSpPr>
          <p:cNvPr id="21" name="TextovéPole 20"/>
          <p:cNvSpPr txBox="1"/>
          <p:nvPr/>
        </p:nvSpPr>
        <p:spPr>
          <a:xfrm>
            <a:off x="5500694" y="1928802"/>
            <a:ext cx="1714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dirty="0" smtClean="0"/>
              <a:t>86%</a:t>
            </a:r>
            <a:endParaRPr lang="cs-CZ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dirty="0" smtClean="0"/>
              <a:t>7. Co si slibujete od absolvování tohoto kurzu?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2000240"/>
            <a:ext cx="7467600" cy="4473712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ZVÝŠENÍ KVALIFIKACE</a:t>
            </a:r>
            <a:endParaRPr lang="cs-CZ" dirty="0"/>
          </a:p>
        </p:txBody>
      </p:sp>
      <p:pic>
        <p:nvPicPr>
          <p:cNvPr id="5" name="Obrázek 4" descr="Scanned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71736" y="2571744"/>
            <a:ext cx="3317051" cy="393784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cs-CZ" sz="4000" dirty="0" smtClean="0"/>
              <a:t>Zvýšení kvalifikace-36%</a:t>
            </a:r>
            <a:endParaRPr lang="cs-CZ" sz="4000" dirty="0"/>
          </a:p>
        </p:txBody>
      </p:sp>
      <p:pic>
        <p:nvPicPr>
          <p:cNvPr id="4" name="Zástupný symbol pro obsah 3" descr="kjkjk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1754187" y="1600200"/>
            <a:ext cx="4873625" cy="4873625"/>
          </a:xfrm>
        </p:spPr>
      </p:pic>
    </p:spTree>
  </p:cSld>
  <p:clrMapOvr>
    <a:masterClrMapping/>
  </p:clrMapOvr>
  <p:transition spd="slow">
    <p:wedg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0"/>
            <a:ext cx="8401080" cy="1143000"/>
          </a:xfrm>
        </p:spPr>
        <p:txBody>
          <a:bodyPr/>
          <a:lstStyle/>
          <a:p>
            <a:pPr algn="ctr"/>
            <a:r>
              <a:rPr lang="cs-CZ" dirty="0" smtClean="0"/>
              <a:t>Rozšíření znalostí-zkvalitnění práce</a:t>
            </a:r>
            <a:endParaRPr lang="cs-CZ" dirty="0"/>
          </a:p>
        </p:txBody>
      </p:sp>
      <p:pic>
        <p:nvPicPr>
          <p:cNvPr id="6" name="Zástupný symbol pro obsah 5" descr="imagekjzgdous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714480" y="2000240"/>
            <a:ext cx="5385990" cy="4057445"/>
          </a:xfrm>
        </p:spPr>
      </p:pic>
      <p:pic>
        <p:nvPicPr>
          <p:cNvPr id="7" name="Obrázek 6" descr="homer-simpson-wallpaper-brain-102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1643050"/>
            <a:ext cx="6286544" cy="4714908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0"/>
            <a:ext cx="8401080" cy="1143000"/>
          </a:xfrm>
        </p:spPr>
        <p:txBody>
          <a:bodyPr/>
          <a:lstStyle/>
          <a:p>
            <a:r>
              <a:rPr lang="cs-CZ" dirty="0" smtClean="0"/>
              <a:t>Rozšíření znalostí-zkvalitnění práce-25%</a:t>
            </a:r>
            <a:endParaRPr lang="cs-CZ" dirty="0"/>
          </a:p>
        </p:txBody>
      </p:sp>
      <p:pic>
        <p:nvPicPr>
          <p:cNvPr id="7" name="Obrázek 6" descr="einstein.010.png"/>
          <p:cNvPicPr>
            <a:picLocks noChangeAspect="1"/>
          </p:cNvPicPr>
          <p:nvPr/>
        </p:nvPicPr>
        <p:blipFill>
          <a:blip r:embed="rId3"/>
          <a:srcRect l="54196" t="27620"/>
          <a:stretch>
            <a:fillRect/>
          </a:stretch>
        </p:blipFill>
        <p:spPr>
          <a:xfrm>
            <a:off x="2214546" y="1714488"/>
            <a:ext cx="3898926" cy="4620847"/>
          </a:xfrm>
          <a:prstGeom prst="rect">
            <a:avLst/>
          </a:prstGeom>
        </p:spPr>
      </p:pic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cs-CZ" dirty="0" smtClean="0"/>
          </a:p>
        </p:txBody>
      </p:sp>
    </p:spTree>
  </p:cSld>
  <p:clrMapOvr>
    <a:masterClrMapping/>
  </p:clrMapOvr>
  <p:transition>
    <p:wedg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dirty="0" smtClean="0"/>
              <a:t>Praktické zvládnutí a pochopení základních principů audiologického vyšetření-schopnost sebekontroly</a:t>
            </a:r>
            <a:endParaRPr lang="cs-CZ" dirty="0"/>
          </a:p>
        </p:txBody>
      </p:sp>
      <p:pic>
        <p:nvPicPr>
          <p:cNvPr id="6" name="Zástupný symbol pro obsah 5" descr="img0157yj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l="52830" t="38667" b="8746"/>
          <a:stretch>
            <a:fillRect/>
          </a:stretch>
        </p:blipFill>
        <p:spPr>
          <a:xfrm>
            <a:off x="1214414" y="1500174"/>
            <a:ext cx="6572296" cy="485778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dirty="0" smtClean="0"/>
              <a:t>Praktické zvládnutí a pochopení základních principů audiologického vyšetření-schopnost sebekontroly-18%</a:t>
            </a:r>
            <a:endParaRPr lang="cs-CZ" dirty="0"/>
          </a:p>
        </p:txBody>
      </p:sp>
      <p:pic>
        <p:nvPicPr>
          <p:cNvPr id="4" name="Zástupný symbol pro obsah 3" descr="Bob the Builder.gif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941917" y="1600200"/>
            <a:ext cx="6498166" cy="4873625"/>
          </a:xfrm>
        </p:spPr>
      </p:pic>
    </p:spTree>
  </p:cSld>
  <p:clrMapOvr>
    <a:masterClrMapping/>
  </p:clrMapOvr>
  <p:transition spd="slow">
    <p:wedg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Lepší platové podmínky-8%</a:t>
            </a:r>
            <a:endParaRPr lang="cs-CZ" dirty="0"/>
          </a:p>
        </p:txBody>
      </p:sp>
      <p:pic>
        <p:nvPicPr>
          <p:cNvPr id="4" name="Zástupný symbol pro obsah 3" descr="71014_MoneyHappiness_vl-vertical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356890" y="1714489"/>
            <a:ext cx="3563036" cy="478634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Zázrak</a:t>
            </a:r>
            <a:endParaRPr lang="cs-CZ" dirty="0"/>
          </a:p>
        </p:txBody>
      </p:sp>
      <p:pic>
        <p:nvPicPr>
          <p:cNvPr id="4" name="Zástupný symbol pro obsah 3" descr="tema-cssd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85786" y="1928802"/>
            <a:ext cx="6934209" cy="38576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Zázrak-1,12%</a:t>
            </a:r>
            <a:endParaRPr lang="cs-CZ" dirty="0"/>
          </a:p>
        </p:txBody>
      </p:sp>
      <p:pic>
        <p:nvPicPr>
          <p:cNvPr id="4" name="Zástupný symbol pro obsah 3" descr="rychle_sipy.jpg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1842700" y="1600201"/>
            <a:ext cx="5160006" cy="4472006"/>
          </a:xfrm>
        </p:spPr>
      </p:pic>
    </p:spTree>
  </p:cSld>
  <p:clrMapOvr>
    <a:masterClrMapping/>
  </p:clrMapOvr>
  <p:transition spd="slow">
    <p:wedg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8. Věděla jste o existenci audiologické sekce?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0"/>
            <a:ext cx="7467600" cy="1143000"/>
          </a:xfrm>
        </p:spPr>
        <p:txBody>
          <a:bodyPr/>
          <a:lstStyle/>
          <a:p>
            <a:pPr algn="ctr"/>
            <a:r>
              <a:rPr lang="cs-CZ" dirty="0" smtClean="0"/>
              <a:t>Děkuji za pozornost</a:t>
            </a:r>
            <a:endParaRPr lang="cs-CZ" dirty="0"/>
          </a:p>
        </p:txBody>
      </p:sp>
      <p:pic>
        <p:nvPicPr>
          <p:cNvPr id="4" name="Zástupný symbol pro obsah 3" descr="ucho+šimon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357422" y="1571612"/>
            <a:ext cx="3804063" cy="507208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kýř">
  <a:themeElements>
    <a:clrScheme name="Arkýř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Arkýř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rkýř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732</TotalTime>
  <Words>148</Words>
  <Application>Microsoft Office PowerPoint</Application>
  <PresentationFormat>Předvádění na obrazovce (4:3)</PresentationFormat>
  <Paragraphs>52</Paragraphs>
  <Slides>19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0" baseType="lpstr">
      <vt:lpstr>Arkýř</vt:lpstr>
      <vt:lpstr>Průzkum  mezi posluchačkami kurzu v audiometrii</vt:lpstr>
      <vt:lpstr>Dotazník</vt:lpstr>
      <vt:lpstr>1. Na jakém pracovišti pracujete</vt:lpstr>
      <vt:lpstr>2. Jak dlouho provádíte audiologické vyšetření?</vt:lpstr>
      <vt:lpstr>3. Kdo vás zasvětil do problematiky  audiologického vyšetření?</vt:lpstr>
      <vt:lpstr>4. Jak dlouho jste čekala na otevření kurzu</vt:lpstr>
      <vt:lpstr>5. Úhradu tohoto kurzu provedl:</vt:lpstr>
      <vt:lpstr>6. Byla úhrada zaměstnavatele něčím podmíněna?</vt:lpstr>
      <vt:lpstr>7. Co si slibujete od absolvování tohoto kurzu?</vt:lpstr>
      <vt:lpstr>Zvýšení kvalifikace-36%</vt:lpstr>
      <vt:lpstr>Rozšíření znalostí-zkvalitnění práce</vt:lpstr>
      <vt:lpstr>Rozšíření znalostí-zkvalitnění práce-25%</vt:lpstr>
      <vt:lpstr>Praktické zvládnutí a pochopení základních principů audiologického vyšetření-schopnost sebekontroly</vt:lpstr>
      <vt:lpstr>Praktické zvládnutí a pochopení základních principů audiologického vyšetření-schopnost sebekontroly-18%</vt:lpstr>
      <vt:lpstr>Lepší platové podmínky-8%</vt:lpstr>
      <vt:lpstr>Zázrak</vt:lpstr>
      <vt:lpstr>Zázrak-1,12%</vt:lpstr>
      <vt:lpstr>8. Věděla jste o existenci audiologické sekce?</vt:lpstr>
      <vt:lpstr>Děkuji za pozornost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Průzkum podmínek mezi uchazečkami o audiologický kurz</dc:title>
  <dc:creator>martin.pavelec</dc:creator>
  <cp:lastModifiedBy>martin.pavelec</cp:lastModifiedBy>
  <cp:revision>79</cp:revision>
  <dcterms:created xsi:type="dcterms:W3CDTF">2008-10-08T17:11:10Z</dcterms:created>
  <dcterms:modified xsi:type="dcterms:W3CDTF">2008-11-05T19:35:16Z</dcterms:modified>
</cp:coreProperties>
</file>